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6"/>
  </p:notesMasterIdLst>
  <p:sldIdLst>
    <p:sldId id="256" r:id="rId2"/>
    <p:sldId id="4956" r:id="rId3"/>
    <p:sldId id="4957" r:id="rId4"/>
    <p:sldId id="4958" r:id="rId5"/>
    <p:sldId id="4959" r:id="rId6"/>
    <p:sldId id="4960" r:id="rId7"/>
    <p:sldId id="4961" r:id="rId8"/>
    <p:sldId id="4962" r:id="rId9"/>
    <p:sldId id="4963" r:id="rId10"/>
    <p:sldId id="4964" r:id="rId11"/>
    <p:sldId id="4965" r:id="rId12"/>
    <p:sldId id="5014" r:id="rId13"/>
    <p:sldId id="4985" r:id="rId14"/>
    <p:sldId id="4991" r:id="rId15"/>
    <p:sldId id="5012" r:id="rId16"/>
    <p:sldId id="5013" r:id="rId17"/>
    <p:sldId id="5015" r:id="rId18"/>
    <p:sldId id="5016" r:id="rId19"/>
    <p:sldId id="5020" r:id="rId20"/>
    <p:sldId id="5017" r:id="rId21"/>
    <p:sldId id="5019" r:id="rId22"/>
    <p:sldId id="4983" r:id="rId23"/>
    <p:sldId id="4986" r:id="rId24"/>
    <p:sldId id="4987" r:id="rId25"/>
    <p:sldId id="4988" r:id="rId26"/>
    <p:sldId id="4989" r:id="rId27"/>
    <p:sldId id="4990" r:id="rId28"/>
    <p:sldId id="5011" r:id="rId29"/>
    <p:sldId id="4993" r:id="rId30"/>
    <p:sldId id="4995" r:id="rId31"/>
    <p:sldId id="4994" r:id="rId32"/>
    <p:sldId id="4996" r:id="rId33"/>
    <p:sldId id="4997" r:id="rId34"/>
    <p:sldId id="5004" r:id="rId3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>
        <p:scale>
          <a:sx n="76" d="100"/>
          <a:sy n="76" d="100"/>
        </p:scale>
        <p:origin x="81" y="6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06.09.2024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4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21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20715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509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2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270" imgH="270" progId="TCLayout.ActiveDocument.1">
                  <p:embed/>
                </p:oleObj>
              </mc:Choice>
              <mc:Fallback>
                <p:oleObj name="think-cell Folie" r:id="rId12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7" r:id="rId7"/>
    <p:sldLayoutId id="2147483730" r:id="rId8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de-DE" sz="6560" dirty="0" err="1"/>
              <a:t>GPTx</a:t>
            </a:r>
            <a:r>
              <a:rPr lang="de-DE" sz="6560" dirty="0"/>
              <a:t> und RAG in der Praxis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de-DE" dirty="0"/>
              <a:t>Schluss mit Prototyp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Olliver Zeigermann</a:t>
            </a:r>
          </a:p>
          <a:p>
            <a:r>
              <a:rPr lang="en" dirty="0"/>
              <a:t>Christian Hidber</a:t>
            </a:r>
          </a:p>
          <a:p>
            <a:endParaRPr lang="en" dirty="0"/>
          </a:p>
          <a:p>
            <a:r>
              <a:rPr lang="en" sz="1400" dirty="0"/>
              <a:t>data2day, Heidelberg, September 2024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RAG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2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64973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4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2FE700B-8386-517C-54DA-F655569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7" cy="5314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4F361-5A9A-2F7B-A3FA-E5FEA2A35132}"/>
              </a:ext>
            </a:extLst>
          </p:cNvPr>
          <p:cNvCxnSpPr/>
          <p:nvPr/>
        </p:nvCxnSpPr>
        <p:spPr>
          <a:xfrm flipV="1">
            <a:off x="4931454" y="3481026"/>
            <a:ext cx="1431509" cy="1242323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BD109-9D5B-5CAE-FDBE-F3314DD1D7CE}"/>
              </a:ext>
            </a:extLst>
          </p:cNvPr>
          <p:cNvCxnSpPr>
            <a:cxnSpLocks/>
          </p:cNvCxnSpPr>
          <p:nvPr/>
        </p:nvCxnSpPr>
        <p:spPr>
          <a:xfrm flipV="1">
            <a:off x="8816078" y="3588232"/>
            <a:ext cx="827164" cy="151348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4F8223-CF4C-D990-E476-3F5219371723}"/>
              </a:ext>
            </a:extLst>
          </p:cNvPr>
          <p:cNvCxnSpPr>
            <a:cxnSpLocks/>
          </p:cNvCxnSpPr>
          <p:nvPr/>
        </p:nvCxnSpPr>
        <p:spPr>
          <a:xfrm flipV="1">
            <a:off x="3015487" y="2632842"/>
            <a:ext cx="606378" cy="146934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26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527B58-3BA8-BFFB-0507-B6958EA6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6" cy="53147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1DA943-B7D5-FE6B-5264-BE6B0DE0C361}"/>
              </a:ext>
            </a:extLst>
          </p:cNvPr>
          <p:cNvCxnSpPr>
            <a:cxnSpLocks/>
          </p:cNvCxnSpPr>
          <p:nvPr/>
        </p:nvCxnSpPr>
        <p:spPr>
          <a:xfrm flipV="1">
            <a:off x="1678571" y="2724281"/>
            <a:ext cx="1676331" cy="140943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67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07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an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3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2EBB-175F-5A23-BC70-66B9F91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 Risk, but nice </a:t>
            </a:r>
            <a:r>
              <a:rPr lang="de-DE" dirty="0" err="1"/>
              <a:t>benefit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C56F6-7D6B-5DE2-81A3-B832F638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65" indent="-285750" fontAlgn="base">
              <a:buFont typeface="Arial" panose="020B0604020202020204" pitchFamily="34" charset="0"/>
              <a:buChar char="•"/>
            </a:pPr>
            <a:r>
              <a:rPr lang="en-US" sz="2202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What is the biggest risk we are facing?</a:t>
            </a:r>
          </a:p>
          <a:p>
            <a:pPr marL="133365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2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What is the worst thing that could happen and how to mitigate that?</a:t>
            </a:r>
            <a:endParaRPr lang="de-DE" dirty="0"/>
          </a:p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, but nice </a:t>
            </a:r>
            <a:r>
              <a:rPr lang="de-DE" dirty="0" err="1"/>
              <a:t>benefit</a:t>
            </a: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profile</a:t>
            </a:r>
            <a:endParaRPr lang="de-DE" dirty="0"/>
          </a:p>
          <a:p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learn</a:t>
            </a:r>
            <a:endParaRPr lang="de-DE" dirty="0"/>
          </a:p>
          <a:p>
            <a:r>
              <a:rPr lang="de-DE" dirty="0"/>
              <a:t>Management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afraid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2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46737-121B-300C-C4BB-845504E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Prompt Hacking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43D458-06E7-6C34-19E0-A3F2070C6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09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0A4D2-6AA6-60F0-3969-6ABEE21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Der kleine Heimwerker </a:t>
            </a:r>
            <a:r>
              <a:rPr lang="de-DE" sz="2400" b="0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vs</a:t>
            </a:r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 Ingenieur Tätigkeit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6B959-AEA1-F85B-722F-FDD9BD4F6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hohes Maß an Automatisierung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Generalisierung: Modell auf zukünftige Daten verallgemeinert anwendbar?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Der Nutzen ergibt sich durch Vorhersage auf bisher unbekannten Daten in der Zukunft.​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Auf diesen muss das Modell eine gute Leistung bringen. Nur das ist relevant.​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über einen längeren Zeitraum stabil bleiben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Beispiel LLM und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Prompting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 - können wir das nicht alle?</a:t>
            </a:r>
            <a:endParaRPr lang="de-DE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Von der Art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Prompting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 sprechen wir. Muss man unterscheiden von ad hoc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Prompting</a:t>
            </a:r>
            <a:endParaRPr lang="de-DE" sz="1800" b="0" i="0" u="none" strike="noStrike" dirty="0">
              <a:solidFill>
                <a:srgbClr val="000000"/>
              </a:solidFill>
              <a:effectLst/>
              <a:latin typeface="Playfair Display" panose="000005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Bei Ad hoc sieht man direkt, ob es geht. Man hat ein hohes Maß an menschlicher Überwachung.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0"/>
              </a:rPr>
              <a:t>Unterschied internes Werkzeug und stabiler Service. Plattform Team</a:t>
            </a:r>
          </a:p>
        </p:txBody>
      </p:sp>
    </p:spTree>
    <p:extLst>
      <p:ext uri="{BB962C8B-B14F-4D97-AF65-F5344CB8AC3E}">
        <p14:creationId xmlns:p14="http://schemas.microsoft.com/office/powerpoint/2010/main" val="4145083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3" y="1816189"/>
            <a:ext cx="11638674" cy="21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Human </a:t>
            </a:r>
            <a:r>
              <a:rPr lang="de-DE" dirty="0" err="1"/>
              <a:t>Eval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 </a:t>
            </a:r>
            <a:r>
              <a:rPr lang="de-DE" dirty="0" err="1"/>
              <a:t>works</a:t>
            </a:r>
            <a:r>
              <a:rPr lang="de-DE" dirty="0"/>
              <a:t>, but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grain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salt</a:t>
            </a:r>
            <a:endParaRPr lang="de-DE" dirty="0"/>
          </a:p>
          <a:p>
            <a:r>
              <a:rPr lang="de-DE" dirty="0"/>
              <a:t>Use a strong LLM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powerfull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2668</Words>
  <Application>Microsoft Office PowerPoint</Application>
  <PresentationFormat>Breitbild</PresentationFormat>
  <Paragraphs>467</Paragraphs>
  <Slides>34</Slides>
  <Notes>25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[Normal Text]</vt:lpstr>
      <vt:lpstr>Arial</vt:lpstr>
      <vt:lpstr>Calibri</vt:lpstr>
      <vt:lpstr>Montserrat</vt:lpstr>
      <vt:lpstr>Playfair Display</vt:lpstr>
      <vt:lpstr>Source Sans Pro</vt:lpstr>
      <vt:lpstr>Symbol</vt:lpstr>
      <vt:lpstr>master_geberit_16zu9_DE</vt:lpstr>
      <vt:lpstr>think-cell Folie</vt:lpstr>
      <vt:lpstr>GPTx und RAG in der Praxis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PowerPoint-Präsentation</vt:lpstr>
      <vt:lpstr>How does a Decoder Model work ?</vt:lpstr>
      <vt:lpstr>RAG</vt:lpstr>
      <vt:lpstr>System Architecture</vt:lpstr>
      <vt:lpstr>System Architecture: Evaluation</vt:lpstr>
      <vt:lpstr>Online Eval: Example</vt:lpstr>
      <vt:lpstr>Online Eval: Example</vt:lpstr>
      <vt:lpstr>Demo</vt:lpstr>
      <vt:lpstr>Choosing an application</vt:lpstr>
      <vt:lpstr>Low Risk, but nice benefit</vt:lpstr>
      <vt:lpstr>From Prompt Hacking to Production</vt:lpstr>
      <vt:lpstr>Der kleine Heimwerker vs Ingenieur Tätigkeit</vt:lpstr>
      <vt:lpstr>Evaluation</vt:lpstr>
      <vt:lpstr>Evaluation on text results</vt:lpstr>
      <vt:lpstr>Evaluation on text results</vt:lpstr>
      <vt:lpstr>Evaluation on text results</vt:lpstr>
      <vt:lpstr>LLM as a judge: Idea</vt:lpstr>
      <vt:lpstr>Demo:  Evaluation on Prem Notebook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Oliver Zeigermann</cp:lastModifiedBy>
  <cp:revision>126</cp:revision>
  <dcterms:created xsi:type="dcterms:W3CDTF">2019-10-15T07:31:09Z</dcterms:created>
  <dcterms:modified xsi:type="dcterms:W3CDTF">2024-09-06T09:22:16Z</dcterms:modified>
</cp:coreProperties>
</file>